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0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8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7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60.xml" ContentType="application/vnd.openxmlformats-officedocument.presentationml.slide+xml"/>
  <Override PartName="/ppt/slides/slide120.xml" ContentType="application/vnd.openxmlformats-officedocument.presentationml.slide+xml"/>
  <Override PartName="/ppt/slides/slide13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7" r:id="rId3"/>
    <p:sldId id="262" r:id="rId4"/>
    <p:sldId id="263" r:id="rId5"/>
    <p:sldId id="264" r:id="rId6"/>
    <p:sldId id="266" r:id="rId7"/>
    <p:sldId id="268" r:id="rId8"/>
    <p:sldId id="276" r:id="rId9"/>
    <p:sldId id="294" r:id="rId10"/>
    <p:sldId id="265" r:id="rId11"/>
    <p:sldId id="269" r:id="rId12"/>
    <p:sldId id="270" r:id="rId13"/>
    <p:sldId id="296" r:id="rId14"/>
    <p:sldId id="273" r:id="rId15"/>
    <p:sldId id="278" r:id="rId16"/>
    <p:sldId id="284" r:id="rId17"/>
    <p:sldId id="285" r:id="rId18"/>
    <p:sldId id="298" r:id="rId19"/>
    <p:sldId id="282" r:id="rId20"/>
    <p:sldId id="299" r:id="rId21"/>
    <p:sldId id="300" r:id="rId22"/>
    <p:sldId id="301" r:id="rId23"/>
    <p:sldId id="302" r:id="rId24"/>
    <p:sldId id="303" r:id="rId25"/>
    <p:sldId id="286" r:id="rId26"/>
    <p:sldId id="304" r:id="rId27"/>
    <p:sldId id="288" r:id="rId28"/>
    <p:sldId id="289" r:id="rId29"/>
    <p:sldId id="305" r:id="rId30"/>
    <p:sldId id="307" r:id="rId31"/>
    <p:sldId id="312" r:id="rId32"/>
    <p:sldId id="293" r:id="rId33"/>
    <p:sldId id="308" r:id="rId34"/>
    <p:sldId id="309" r:id="rId35"/>
    <p:sldId id="31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al" id="{CDF98F70-41F7-46C1-912C-93288E7DE489}">
          <p14:sldIdLst>
            <p14:sldId id="279"/>
          </p14:sldIdLst>
        </p14:section>
        <p14:section name="start" id="{1B2861C5-7040-44D7-AF89-D4A59C999078}">
          <p14:sldIdLst>
            <p14:sldId id="297"/>
          </p14:sldIdLst>
        </p14:section>
        <p14:section name="Intro" id="{A4ABD052-A7B8-49C7-9E1E-BE1ACA734DE9}">
          <p14:sldIdLst>
            <p14:sldId id="262"/>
            <p14:sldId id="263"/>
          </p14:sldIdLst>
        </p14:section>
        <p14:section name="Image" id="{ACD99493-8DBF-45D5-84EB-38340CEAAE0E}">
          <p14:sldIdLst>
            <p14:sldId id="264"/>
            <p14:sldId id="266"/>
            <p14:sldId id="268"/>
            <p14:sldId id="276"/>
            <p14:sldId id="294"/>
            <p14:sldId id="265"/>
          </p14:sldIdLst>
        </p14:section>
        <p14:section name="IS" id="{BD07B69C-AF47-4503-B90F-58B6E5D877C1}">
          <p14:sldIdLst>
            <p14:sldId id="269"/>
          </p14:sldIdLst>
        </p14:section>
        <p14:section name="Stegano" id="{76FC056D-FA01-4CB4-A022-795EB3279A0A}">
          <p14:sldIdLst>
            <p14:sldId id="270"/>
            <p14:sldId id="296"/>
            <p14:sldId id="273"/>
            <p14:sldId id="278"/>
            <p14:sldId id="284"/>
            <p14:sldId id="285"/>
          </p14:sldIdLst>
        </p14:section>
        <p14:section name="Mislah" id="{66B6AF1A-D161-45FC-88FD-8B0FF7A71172}">
          <p14:sldIdLst>
            <p14:sldId id="298"/>
            <p14:sldId id="282"/>
            <p14:sldId id="299"/>
            <p14:sldId id="300"/>
            <p14:sldId id="301"/>
            <p14:sldId id="302"/>
            <p14:sldId id="303"/>
            <p14:sldId id="286"/>
            <p14:sldId id="304"/>
            <p14:sldId id="288"/>
            <p14:sldId id="289"/>
            <p14:sldId id="305"/>
            <p14:sldId id="307"/>
            <p14:sldId id="312"/>
            <p14:sldId id="293"/>
            <p14:sldId id="308"/>
            <p14:sldId id="309"/>
            <p14:sldId id="31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FC0A-A21C-43C4-9193-7A3CF69A5D15}" v="8" dt="2023-05-07T16:09:54.051"/>
    <p1510:client id="{4D9C82A6-6036-441D-840B-A6FDA092B160}" v="2" dt="2023-05-07T19:19:53.863"/>
    <p1510:client id="{5F5A9EBA-2546-4D30-9F2B-D9B5C9D22585}" v="5" dt="2023-05-08T04:03:11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8BE-5769-3317-79EB-E38B5609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49B3-B03B-1F96-BF6D-A4024798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FB7D-17BE-60AB-B784-E8915B13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3887-4905-E40F-3501-16D2B39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EC25-0E8F-F690-5C3D-BD564C3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5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2FA3-5B9E-1810-B498-B076AF6C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4C824-64E7-45BB-0BE6-00BA2E054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4906-EE28-699C-1E0D-86609016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3BC1-5F3D-D3DB-A23C-C63DE738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9426-0E5D-88A2-C282-3468AC38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031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2FA3-5B9E-1810-B498-B076AF6C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4C824-64E7-45BB-0BE6-00BA2E054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4906-EE28-699C-1E0D-86609016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3BC1-5F3D-D3DB-A23C-C63DE738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9426-0E5D-88A2-C282-3468AC38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0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D9B0D-5C9C-085F-2C10-435CBDF44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33E9E-3552-9AB7-A1C7-3E6075FED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375C1-5599-604C-5605-88B4E747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06F6-DAB3-59D7-4C92-12A0B13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5758-27B2-B1E5-823F-ED028FE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336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D9B0D-5C9C-085F-2C10-435CBDF44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33E9E-3552-9AB7-A1C7-3E6075FED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375C1-5599-604C-5605-88B4E747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06F6-DAB3-59D7-4C92-12A0B13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5758-27B2-B1E5-823F-ED028FE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33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8BE-5769-3317-79EB-E38B5609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49B3-B03B-1F96-BF6D-A4024798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FB7D-17BE-60AB-B784-E8915B13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3887-4905-E40F-3501-16D2B39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EC25-0E8F-F690-5C3D-BD564C3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5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1210-2E15-755D-19AF-EDF1E479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45FB-CDE8-8B0B-BEA9-9E482895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5CB1-C3C3-C9C9-D09F-73F26853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DF63-4633-B4E0-AC3B-B1E5DD8A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71D-E26A-2C42-3542-983B622D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90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1210-2E15-755D-19AF-EDF1E479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45FB-CDE8-8B0B-BEA9-9E482895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5CB1-C3C3-C9C9-D09F-73F26853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DF63-4633-B4E0-AC3B-B1E5DD8A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71D-E26A-2C42-3542-983B622D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9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E631-AA72-8467-2217-194D0B96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F16E1-7909-ADBB-E8C9-10F5E850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49FDF-9056-7E9C-233E-1CA19817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E63A-3AB4-E3BE-BFB6-BA3E53CB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A61C-3414-566C-BF15-443636AD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339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E631-AA72-8467-2217-194D0B96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F16E1-7909-ADBB-E8C9-10F5E850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49FDF-9056-7E9C-233E-1CA19817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E63A-3AB4-E3BE-BFB6-BA3E53CB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A61C-3414-566C-BF15-443636AD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3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9474-8E75-3F86-9F90-B2DE625E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DF0B-2FB2-F5EA-8121-8E3623AA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30385-A7E5-93DF-F983-3F139611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A672-2B04-DB7C-2FB8-B96EA733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E0AB7-E8F4-52E9-50D7-414F04A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A45FE-0929-9CD1-45A7-77AB1378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26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9474-8E75-3F86-9F90-B2DE625E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DF0B-2FB2-F5EA-8121-8E3623AA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30385-A7E5-93DF-F983-3F139611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A672-2B04-DB7C-2FB8-B96EA733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E0AB7-E8F4-52E9-50D7-414F04A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A45FE-0929-9CD1-45A7-77AB1378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2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2A2A-24B0-DBDB-737A-BB13F1E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94D1-53CD-841F-F935-F86AC5171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3191A-F3BF-F788-2A0E-4FEDFED70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A03C2-22D0-84F4-4254-A5ABEBC20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16B8-CE4B-37B0-EEA9-ACDDFA641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B66DA-EB36-86CC-F441-BDE21F68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53513-03AB-8AA8-5E1E-86A98A0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02621-07AC-D308-B738-D07F7739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92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2A2A-24B0-DBDB-737A-BB13F1E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94D1-53CD-841F-F935-F86AC5171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3191A-F3BF-F788-2A0E-4FEDFED70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A03C2-22D0-84F4-4254-A5ABEBC20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16B8-CE4B-37B0-EEA9-ACDDFA641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B66DA-EB36-86CC-F441-BDE21F68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53513-03AB-8AA8-5E1E-86A98A0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02621-07AC-D308-B738-D07F7739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9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9B4F-B235-5CA7-8ABD-96836A61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AEE-F43A-44DC-70AB-474990D1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A8A6-4637-DE70-A204-0F4F3AB5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1601C-E7B8-E158-2151-59B101DA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285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9B4F-B235-5CA7-8ABD-96836A61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AEE-F43A-44DC-70AB-474990D1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A8A6-4637-DE70-A204-0F4F3AB5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1601C-E7B8-E158-2151-59B101DA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2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30EE-BE43-0F3C-045A-0028EFD7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ACE8A-F389-94EB-915C-1BBD9694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F6D5-24AB-1E77-F124-144B3751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6236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30EE-BE43-0F3C-045A-0028EFD7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ACE8A-F389-94EB-915C-1BBD9694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F6D5-24AB-1E77-F124-144B3751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62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82D9-8BC7-01A9-9E54-C2A29EF8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2110-6B42-DA42-04F5-8028BB9A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3A933-ED7B-6568-5B73-E4EA33F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6215A-8BFF-6C9F-F070-B140CD19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284A5-2DC1-5AC3-D9F8-1055A11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6CF3-F9B9-7D00-36C8-DA30732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411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82D9-8BC7-01A9-9E54-C2A29EF8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2110-6B42-DA42-04F5-8028BB9A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3A933-ED7B-6568-5B73-E4EA33F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6215A-8BFF-6C9F-F070-B140CD19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284A5-2DC1-5AC3-D9F8-1055A11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6CF3-F9B9-7D00-36C8-DA30732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4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3A2-B17A-061B-3065-C5C0AFF1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44ED3-FBE3-FB7A-056F-4FB9A3B6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A0EA6-4CAE-AEC7-203F-A9ED4C5BB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79EC-F777-56E1-3578-FDDC7BD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BE189-7021-68D0-8EF8-91F30FFC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0FF8-6B09-8C05-9961-0820590A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4649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3A2-B17A-061B-3065-C5C0AFF1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44ED3-FBE3-FB7A-056F-4FB9A3B6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A0EA6-4CAE-AEC7-203F-A9ED4C5BB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79EC-F777-56E1-3578-FDDC7BD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BE189-7021-68D0-8EF8-91F30FFC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0FF8-6B09-8C05-9961-0820590A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46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AB7D6-0D5A-BB44-AE77-47659A07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C952-F778-D03D-3B7B-633DE40D3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0581-83B9-CB49-1651-0288CE859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9056-5A5A-4B88-A5D7-606643A16C16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2FAD-0AAD-7EFF-1E4F-F6ECC221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F547-2FE5-03FA-458C-EF74198D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0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AB7D6-0D5A-BB44-AE77-47659A07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C952-F778-D03D-3B7B-633DE40D3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0581-83B9-CB49-1651-0288CE859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2FAD-0AAD-7EFF-1E4F-F6ECC221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F547-2FE5-03FA-458C-EF74198D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0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openxmlformats.org/officeDocument/2006/relationships/slide" Target="slide40.xm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slide" Target="slide60.xml"/><Relationship Id="rId10" Type="http://schemas.openxmlformats.org/officeDocument/2006/relationships/slide" Target="slide130.xml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7.png"/><Relationship Id="rId7" Type="http://schemas.openxmlformats.org/officeDocument/2006/relationships/image" Target="../media/image40.jpg"/><Relationship Id="rId12" Type="http://schemas.openxmlformats.org/officeDocument/2006/relationships/image" Target="../media/image4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41.jpg"/><Relationship Id="rId5" Type="http://schemas.openxmlformats.org/officeDocument/2006/relationships/image" Target="../media/image33.png"/><Relationship Id="rId10" Type="http://schemas.openxmlformats.org/officeDocument/2006/relationships/image" Target="../media/image45.jpg"/><Relationship Id="rId4" Type="http://schemas.openxmlformats.org/officeDocument/2006/relationships/image" Target="../media/image48.jpg"/><Relationship Id="rId9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CC97F2-1623-D530-D5F1-67A94BA79920}"/>
              </a:ext>
            </a:extLst>
          </p:cNvPr>
          <p:cNvSpPr/>
          <p:nvPr/>
        </p:nvSpPr>
        <p:spPr>
          <a:xfrm rot="1654596">
            <a:off x="5940873" y="-996177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9D4B7-4FB1-EED1-055B-601AF3FA0B3E}"/>
              </a:ext>
            </a:extLst>
          </p:cNvPr>
          <p:cNvSpPr txBox="1"/>
          <p:nvPr/>
        </p:nvSpPr>
        <p:spPr>
          <a:xfrm>
            <a:off x="7619147" y="1518458"/>
            <a:ext cx="5735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Devadi Yekaditya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Mislah Rahman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Sriramsetty Bhanu Teja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1B93DF-3FFC-4F2D-1710-D321217FC624}"/>
              </a:ext>
            </a:extLst>
          </p:cNvPr>
          <p:cNvSpPr/>
          <p:nvPr/>
        </p:nvSpPr>
        <p:spPr>
          <a:xfrm>
            <a:off x="527339" y="819210"/>
            <a:ext cx="502079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effectLst/>
              </a:rPr>
              <a:t>Steganalysis In </a:t>
            </a:r>
          </a:p>
          <a:p>
            <a:pPr algn="ctr"/>
            <a:r>
              <a:rPr lang="en-US" sz="6000" b="1" dirty="0">
                <a:ln/>
              </a:rPr>
              <a:t>Photographs</a:t>
            </a:r>
            <a:endParaRPr lang="en-US" sz="6000" b="1" cap="none" spc="0" dirty="0">
              <a:ln/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E1C57-8342-96E9-A43E-3A4BED0C2467}"/>
              </a:ext>
            </a:extLst>
          </p:cNvPr>
          <p:cNvSpPr txBox="1"/>
          <p:nvPr/>
        </p:nvSpPr>
        <p:spPr>
          <a:xfrm>
            <a:off x="6958129" y="832891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Presented by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D282BA-B118-AD58-6008-D34FF09AC5CE}"/>
              </a:ext>
            </a:extLst>
          </p:cNvPr>
          <p:cNvSpPr txBox="1"/>
          <p:nvPr/>
        </p:nvSpPr>
        <p:spPr>
          <a:xfrm>
            <a:off x="6096000" y="3964075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Under the guidance of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44CC86-FA90-3D5F-5AD2-335F4F677F27}"/>
              </a:ext>
            </a:extLst>
          </p:cNvPr>
          <p:cNvSpPr txBox="1"/>
          <p:nvPr/>
        </p:nvSpPr>
        <p:spPr>
          <a:xfrm>
            <a:off x="7619147" y="4587536"/>
            <a:ext cx="573513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Dr. Amit Ranjan Azad</a:t>
            </a:r>
          </a:p>
        </p:txBody>
      </p:sp>
      <p:pic>
        <p:nvPicPr>
          <p:cNvPr id="2" name="Picture 1" descr="Image result for IIItkalyani">
            <a:extLst>
              <a:ext uri="{FF2B5EF4-FFF2-40B4-BE49-F238E27FC236}">
                <a16:creationId xmlns:a16="http://schemas.microsoft.com/office/drawing/2014/main" id="{0AD7A0B5-619D-10D6-E5DA-D2660B32E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64" y="3626038"/>
            <a:ext cx="1451788" cy="145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005FE7-E280-C829-5EB9-6BFDBAD9ADE7}"/>
              </a:ext>
            </a:extLst>
          </p:cNvPr>
          <p:cNvSpPr/>
          <p:nvPr/>
        </p:nvSpPr>
        <p:spPr>
          <a:xfrm>
            <a:off x="413841" y="5358272"/>
            <a:ext cx="472103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 INSTITUTE OF INFORMATION TECHNOLOGY KALYANI</a:t>
            </a:r>
          </a:p>
        </p:txBody>
      </p:sp>
    </p:spTree>
    <p:extLst>
      <p:ext uri="{BB962C8B-B14F-4D97-AF65-F5344CB8AC3E}">
        <p14:creationId xmlns:p14="http://schemas.microsoft.com/office/powerpoint/2010/main" val="25286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764AC97-1ABD-3C9E-9A12-99C023E9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249471" y="138137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Image Compression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779FAF3-3CCE-F2AB-7FA4-A1FBEDBDC042}"/>
              </a:ext>
            </a:extLst>
          </p:cNvPr>
          <p:cNvSpPr/>
          <p:nvPr/>
        </p:nvSpPr>
        <p:spPr>
          <a:xfrm rot="19169694">
            <a:off x="6112038" y="579467"/>
            <a:ext cx="6846125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088CD26-4C01-9D46-DF5E-61812822FB32}"/>
              </a:ext>
            </a:extLst>
          </p:cNvPr>
          <p:cNvSpPr/>
          <p:nvPr/>
        </p:nvSpPr>
        <p:spPr>
          <a:xfrm rot="19169694">
            <a:off x="5973284" y="2442881"/>
            <a:ext cx="8004073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30F7F0C-D505-23F9-BC7C-912EDCEF2DB4}"/>
              </a:ext>
            </a:extLst>
          </p:cNvPr>
          <p:cNvSpPr/>
          <p:nvPr/>
        </p:nvSpPr>
        <p:spPr>
          <a:xfrm rot="19169694">
            <a:off x="6180029" y="4589872"/>
            <a:ext cx="7850109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0A71FB-E543-156D-3963-F4C1D90FE68F}"/>
              </a:ext>
            </a:extLst>
          </p:cNvPr>
          <p:cNvGrpSpPr/>
          <p:nvPr/>
        </p:nvGrpSpPr>
        <p:grpSpPr>
          <a:xfrm>
            <a:off x="5973283" y="579468"/>
            <a:ext cx="8056854" cy="5614217"/>
            <a:chOff x="5973283" y="579468"/>
            <a:chExt cx="8056854" cy="5614217"/>
          </a:xfrm>
          <a:blipFill>
            <a:blip r:embed="rId3"/>
            <a:stretch>
              <a:fillRect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11E6D58-CB9B-2FEA-90AD-2B0C6233334E}"/>
                </a:ext>
              </a:extLst>
            </p:cNvPr>
            <p:cNvSpPr/>
            <p:nvPr/>
          </p:nvSpPr>
          <p:spPr>
            <a:xfrm rot="19169694">
              <a:off x="6112037" y="579468"/>
              <a:ext cx="6846125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224BDF-FB12-9A55-9C60-55F0CCDE23ED}"/>
                </a:ext>
              </a:extLst>
            </p:cNvPr>
            <p:cNvSpPr/>
            <p:nvPr/>
          </p:nvSpPr>
          <p:spPr>
            <a:xfrm rot="19169694">
              <a:off x="5973283" y="2442882"/>
              <a:ext cx="8004073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2AE5505-58A5-1696-25E1-9570BA5A81E7}"/>
                </a:ext>
              </a:extLst>
            </p:cNvPr>
            <p:cNvSpPr/>
            <p:nvPr/>
          </p:nvSpPr>
          <p:spPr>
            <a:xfrm rot="19169694">
              <a:off x="6180028" y="4589873"/>
              <a:ext cx="7850109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AAA672-89BC-2396-9CFE-CEFF210FE910}"/>
              </a:ext>
            </a:extLst>
          </p:cNvPr>
          <p:cNvSpPr txBox="1"/>
          <p:nvPr/>
        </p:nvSpPr>
        <p:spPr>
          <a:xfrm>
            <a:off x="1249471" y="2305006"/>
            <a:ext cx="5162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Image Compression is a process applied to a graphics file to minimize in bytes without degrading image quality below an acceptable threshold. </a:t>
            </a:r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05BB59-D28B-F8A4-695D-56F22AD347A9}"/>
              </a:ext>
            </a:extLst>
          </p:cNvPr>
          <p:cNvSpPr txBox="1">
            <a:spLocks/>
          </p:cNvSpPr>
          <p:nvPr/>
        </p:nvSpPr>
        <p:spPr>
          <a:xfrm>
            <a:off x="1393842" y="3628416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Types of Compression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516284" y="4487175"/>
            <a:ext cx="3495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Lossy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Lossless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343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F62540-3613-755D-5827-D2FABD56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412030" y="2580253"/>
            <a:ext cx="5181809" cy="754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Information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469602" y="4675609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08CA1C-8B81-34AE-3C40-5A2E3A07CA23}"/>
              </a:ext>
            </a:extLst>
          </p:cNvPr>
          <p:cNvGrpSpPr/>
          <p:nvPr/>
        </p:nvGrpSpPr>
        <p:grpSpPr>
          <a:xfrm>
            <a:off x="7480214" y="251641"/>
            <a:ext cx="7075183" cy="6212742"/>
            <a:chOff x="7480214" y="251641"/>
            <a:chExt cx="7075183" cy="6212742"/>
          </a:xfrm>
          <a:blipFill>
            <a:blip r:embed="rId3"/>
            <a:stretch>
              <a:fillRect/>
            </a:stretch>
          </a:blip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55244C8-CF51-96D5-E78C-219B25D9F834}"/>
                </a:ext>
              </a:extLst>
            </p:cNvPr>
            <p:cNvSpPr/>
            <p:nvPr/>
          </p:nvSpPr>
          <p:spPr>
            <a:xfrm>
              <a:off x="7789763" y="733991"/>
              <a:ext cx="6765634" cy="544689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009AF89C-3A61-7AD0-C5CD-5FF5F52F4B07}"/>
                </a:ext>
              </a:extLst>
            </p:cNvPr>
            <p:cNvSpPr/>
            <p:nvPr/>
          </p:nvSpPr>
          <p:spPr>
            <a:xfrm rot="19289750">
              <a:off x="7707891" y="251641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9A8C2C0-523A-6080-7CA2-687433B871BF}"/>
                </a:ext>
              </a:extLst>
            </p:cNvPr>
            <p:cNvSpPr/>
            <p:nvPr/>
          </p:nvSpPr>
          <p:spPr>
            <a:xfrm rot="2280080">
              <a:off x="7480214" y="4957533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6D561E-6D47-B63B-B9D7-6196FDC9FD0B}"/>
              </a:ext>
            </a:extLst>
          </p:cNvPr>
          <p:cNvSpPr txBox="1"/>
          <p:nvPr/>
        </p:nvSpPr>
        <p:spPr>
          <a:xfrm>
            <a:off x="4215050" y="4968852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Steganography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B54F7-9B3C-B7A6-9E30-E5DEB2EB3BEA}"/>
              </a:ext>
            </a:extLst>
          </p:cNvPr>
          <p:cNvCxnSpPr>
            <a:cxnSpLocks/>
          </p:cNvCxnSpPr>
          <p:nvPr/>
        </p:nvCxnSpPr>
        <p:spPr>
          <a:xfrm flipH="1">
            <a:off x="2107769" y="3269708"/>
            <a:ext cx="1109610" cy="14059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572FA3-C27F-1E14-0531-73F4728EAEAF}"/>
              </a:ext>
            </a:extLst>
          </p:cNvPr>
          <p:cNvCxnSpPr>
            <a:endCxn id="17" idx="3"/>
          </p:cNvCxnSpPr>
          <p:nvPr/>
        </p:nvCxnSpPr>
        <p:spPr>
          <a:xfrm>
            <a:off x="3217379" y="3269708"/>
            <a:ext cx="1747777" cy="16367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Cryptography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AFC4E-4FD6-BC18-BA85-40D99818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75" y="2856749"/>
            <a:ext cx="7620000" cy="30384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Hides information by encoding it. Information is unreadable without key.</a:t>
            </a:r>
          </a:p>
        </p:txBody>
      </p:sp>
    </p:spTree>
    <p:extLst>
      <p:ext uri="{BB962C8B-B14F-4D97-AF65-F5344CB8AC3E}">
        <p14:creationId xmlns:p14="http://schemas.microsoft.com/office/powerpoint/2010/main" val="1912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F62540-3613-755D-5827-D2FABD56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412030" y="2580253"/>
            <a:ext cx="5181809" cy="754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+mn-lt"/>
              </a:rPr>
              <a:t>Information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469602" y="4675609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08CA1C-8B81-34AE-3C40-5A2E3A07CA23}"/>
              </a:ext>
            </a:extLst>
          </p:cNvPr>
          <p:cNvGrpSpPr/>
          <p:nvPr/>
        </p:nvGrpSpPr>
        <p:grpSpPr>
          <a:xfrm>
            <a:off x="7480214" y="251641"/>
            <a:ext cx="7075183" cy="6212742"/>
            <a:chOff x="7480214" y="251641"/>
            <a:chExt cx="7075183" cy="6212742"/>
          </a:xfrm>
          <a:blipFill>
            <a:blip r:embed="rId3"/>
            <a:stretch>
              <a:fillRect/>
            </a:stretch>
          </a:blip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55244C8-CF51-96D5-E78C-219B25D9F834}"/>
                </a:ext>
              </a:extLst>
            </p:cNvPr>
            <p:cNvSpPr/>
            <p:nvPr/>
          </p:nvSpPr>
          <p:spPr>
            <a:xfrm>
              <a:off x="7789763" y="733991"/>
              <a:ext cx="6765634" cy="544689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009AF89C-3A61-7AD0-C5CD-5FF5F52F4B07}"/>
                </a:ext>
              </a:extLst>
            </p:cNvPr>
            <p:cNvSpPr/>
            <p:nvPr/>
          </p:nvSpPr>
          <p:spPr>
            <a:xfrm rot="19289750">
              <a:off x="7707891" y="251641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9A8C2C0-523A-6080-7CA2-687433B871BF}"/>
                </a:ext>
              </a:extLst>
            </p:cNvPr>
            <p:cNvSpPr/>
            <p:nvPr/>
          </p:nvSpPr>
          <p:spPr>
            <a:xfrm rot="2280080">
              <a:off x="7480214" y="4957533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6D561E-6D47-B63B-B9D7-6196FDC9FD0B}"/>
              </a:ext>
            </a:extLst>
          </p:cNvPr>
          <p:cNvSpPr txBox="1"/>
          <p:nvPr/>
        </p:nvSpPr>
        <p:spPr>
          <a:xfrm>
            <a:off x="4215050" y="4968852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Steganography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B54F7-9B3C-B7A6-9E30-E5DEB2EB3BEA}"/>
              </a:ext>
            </a:extLst>
          </p:cNvPr>
          <p:cNvCxnSpPr>
            <a:cxnSpLocks/>
          </p:cNvCxnSpPr>
          <p:nvPr/>
        </p:nvCxnSpPr>
        <p:spPr>
          <a:xfrm flipH="1">
            <a:off x="2107769" y="3269708"/>
            <a:ext cx="1109610" cy="14059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572FA3-C27F-1E14-0531-73F4728EAEAF}"/>
              </a:ext>
            </a:extLst>
          </p:cNvPr>
          <p:cNvCxnSpPr>
            <a:endCxn id="17" idx="3"/>
          </p:cNvCxnSpPr>
          <p:nvPr/>
        </p:nvCxnSpPr>
        <p:spPr>
          <a:xfrm>
            <a:off x="3217379" y="3269708"/>
            <a:ext cx="1747777" cy="16367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Steganography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Hides information by concealing it. The presence of information is not known.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4A5F-F1BD-6697-705B-42791C2D2CEB}"/>
              </a:ext>
            </a:extLst>
          </p:cNvPr>
          <p:cNvSpPr/>
          <p:nvPr/>
        </p:nvSpPr>
        <p:spPr>
          <a:xfrm>
            <a:off x="3065002" y="5797461"/>
            <a:ext cx="5567680" cy="85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Since everyone can read, encoding text in neutral sentences is doubtfully effective.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36F5F-76E5-9E82-7343-23113705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35"/>
          <a:stretch/>
        </p:blipFill>
        <p:spPr bwMode="auto">
          <a:xfrm>
            <a:off x="3065780" y="2012484"/>
            <a:ext cx="5905500" cy="33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0F5F8C-8CD4-CD28-2F2B-D2FFE3553679}"/>
              </a:ext>
            </a:extLst>
          </p:cNvPr>
          <p:cNvSpPr/>
          <p:nvPr/>
        </p:nvSpPr>
        <p:spPr>
          <a:xfrm>
            <a:off x="3070274" y="5797461"/>
            <a:ext cx="5567680" cy="85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veryone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ead,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ncoding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eutral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entences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oubtfully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ffective.</a:t>
            </a:r>
          </a:p>
        </p:txBody>
      </p:sp>
    </p:spTree>
    <p:extLst>
      <p:ext uri="{BB962C8B-B14F-4D97-AF65-F5344CB8AC3E}">
        <p14:creationId xmlns:p14="http://schemas.microsoft.com/office/powerpoint/2010/main" val="1101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+mn-lt"/>
              </a:rPr>
              <a:t>Cryptography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AFC4E-4FD6-BC18-BA85-40D99818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75" y="2856749"/>
            <a:ext cx="7620000" cy="30384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Hides information by encoding it. Information is unreadable without key.</a:t>
            </a:r>
          </a:p>
        </p:txBody>
      </p:sp>
    </p:spTree>
    <p:extLst>
      <p:ext uri="{BB962C8B-B14F-4D97-AF65-F5344CB8AC3E}">
        <p14:creationId xmlns:p14="http://schemas.microsoft.com/office/powerpoint/2010/main" val="19127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F7A41E-9363-47D7-81D7-E3B19A75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3B4433-7403-8BB8-D1F6-82B7B07359E0}"/>
              </a:ext>
            </a:extLst>
          </p:cNvPr>
          <p:cNvSpPr/>
          <p:nvPr/>
        </p:nvSpPr>
        <p:spPr>
          <a:xfrm rot="1553757">
            <a:off x="7767785" y="-193291"/>
            <a:ext cx="7043012" cy="5320277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3FF0E8-023B-7A99-E367-9C7CB7A06B64}"/>
              </a:ext>
            </a:extLst>
          </p:cNvPr>
          <p:cNvSpPr txBox="1">
            <a:spLocks/>
          </p:cNvSpPr>
          <p:nvPr/>
        </p:nvSpPr>
        <p:spPr>
          <a:xfrm>
            <a:off x="273197" y="1930013"/>
            <a:ext cx="5822803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Types of Steganography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10771-3DD4-95BE-B19B-B1EB9B091023}"/>
              </a:ext>
            </a:extLst>
          </p:cNvPr>
          <p:cNvSpPr txBox="1"/>
          <p:nvPr/>
        </p:nvSpPr>
        <p:spPr>
          <a:xfrm>
            <a:off x="519870" y="3216582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Spatial Domain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4469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EF5A6-6731-C120-16B0-A41861E0C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430C6-2082-CD12-565C-D8F857B9D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732482"/>
            <a:ext cx="10306255" cy="4922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54BB3-EF1E-FA9C-3630-E3B6066C4741}"/>
              </a:ext>
            </a:extLst>
          </p:cNvPr>
          <p:cNvSpPr/>
          <p:nvPr/>
        </p:nvSpPr>
        <p:spPr>
          <a:xfrm>
            <a:off x="475486" y="589344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313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45403" y="897499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EF638-3F93-EB28-BE21-E8AEF927C54C}"/>
              </a:ext>
            </a:extLst>
          </p:cNvPr>
          <p:cNvSpPr txBox="1"/>
          <p:nvPr/>
        </p:nvSpPr>
        <p:spPr>
          <a:xfrm>
            <a:off x="519870" y="3216582"/>
            <a:ext cx="643973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&lt;how to make </a:t>
            </a:r>
            <a:r>
              <a:rPr lang="en-IN" sz="2000" dirty="0" err="1"/>
              <a:t>lsb</a:t>
            </a:r>
            <a:r>
              <a:rPr lang="en-IN" sz="2000" dirty="0"/>
              <a:t> steganography&gt;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3F70C-9015-67ED-77EA-4FC1DE327310}"/>
              </a:ext>
            </a:extLst>
          </p:cNvPr>
          <p:cNvGrpSpPr/>
          <p:nvPr/>
        </p:nvGrpSpPr>
        <p:grpSpPr>
          <a:xfrm>
            <a:off x="6959600" y="-2376305"/>
            <a:ext cx="6504315" cy="8707790"/>
            <a:chOff x="6959600" y="-2376305"/>
            <a:chExt cx="6504315" cy="8707790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AB358FE-87DB-D6EC-6D96-C1070A3C90E6}"/>
                </a:ext>
              </a:extLst>
            </p:cNvPr>
            <p:cNvSpPr/>
            <p:nvPr/>
          </p:nvSpPr>
          <p:spPr>
            <a:xfrm>
              <a:off x="6959600" y="-2376305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Diamond 3">
              <a:extLst>
                <a:ext uri="{FF2B5EF4-FFF2-40B4-BE49-F238E27FC236}">
                  <a16:creationId xmlns:a16="http://schemas.microsoft.com/office/drawing/2014/main" id="{2060E646-107F-3C5A-9188-73775D010BDE}"/>
                </a:ext>
              </a:extLst>
            </p:cNvPr>
            <p:cNvSpPr/>
            <p:nvPr/>
          </p:nvSpPr>
          <p:spPr>
            <a:xfrm>
              <a:off x="7140754" y="-1272124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42A24783-9B04-8EFA-5FB5-B01278576F38}"/>
                </a:ext>
              </a:extLst>
            </p:cNvPr>
            <p:cNvSpPr/>
            <p:nvPr/>
          </p:nvSpPr>
          <p:spPr>
            <a:xfrm>
              <a:off x="7138837" y="-374977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1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033721" y="897499"/>
            <a:ext cx="4843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26FC2-27F9-52FB-908D-DE70148CD398}"/>
              </a:ext>
            </a:extLst>
          </p:cNvPr>
          <p:cNvSpPr txBox="1"/>
          <p:nvPr/>
        </p:nvSpPr>
        <p:spPr>
          <a:xfrm>
            <a:off x="519870" y="3216582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What is steganalysis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&lt;what our project doing&gt;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6FD93-339A-573A-BF12-D43E6B4EE201}"/>
              </a:ext>
            </a:extLst>
          </p:cNvPr>
          <p:cNvGrpSpPr/>
          <p:nvPr/>
        </p:nvGrpSpPr>
        <p:grpSpPr>
          <a:xfrm>
            <a:off x="6959600" y="-2376305"/>
            <a:ext cx="6504315" cy="8707790"/>
            <a:chOff x="6959600" y="-2376305"/>
            <a:chExt cx="6504315" cy="8707790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5" name="Diamond 3">
              <a:extLst>
                <a:ext uri="{FF2B5EF4-FFF2-40B4-BE49-F238E27FC236}">
                  <a16:creationId xmlns:a16="http://schemas.microsoft.com/office/drawing/2014/main" id="{D10C0286-366A-A778-BCA1-748BFAC33AD0}"/>
                </a:ext>
              </a:extLst>
            </p:cNvPr>
            <p:cNvSpPr/>
            <p:nvPr/>
          </p:nvSpPr>
          <p:spPr>
            <a:xfrm>
              <a:off x="6959600" y="-2376305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07A55F2B-C37E-D77F-0474-AF9B39C71FF0}"/>
                </a:ext>
              </a:extLst>
            </p:cNvPr>
            <p:cNvSpPr/>
            <p:nvPr/>
          </p:nvSpPr>
          <p:spPr>
            <a:xfrm>
              <a:off x="7140754" y="-1272124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Diamond 3">
              <a:extLst>
                <a:ext uri="{FF2B5EF4-FFF2-40B4-BE49-F238E27FC236}">
                  <a16:creationId xmlns:a16="http://schemas.microsoft.com/office/drawing/2014/main" id="{D7EC519F-9234-2315-8223-8A8EA15DC272}"/>
                </a:ext>
              </a:extLst>
            </p:cNvPr>
            <p:cNvSpPr/>
            <p:nvPr/>
          </p:nvSpPr>
          <p:spPr>
            <a:xfrm>
              <a:off x="7138837" y="-374977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55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45403" y="897499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747E5-9C06-5E4B-3B14-8685F14B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F817F-26F3-E0A7-F791-9905C8F3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7" y="2306465"/>
            <a:ext cx="4909583" cy="3413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F7E9FC-F2EE-BAFF-4300-1871500C085D}"/>
              </a:ext>
            </a:extLst>
          </p:cNvPr>
          <p:cNvSpPr/>
          <p:nvPr/>
        </p:nvSpPr>
        <p:spPr>
          <a:xfrm>
            <a:off x="5709424" y="3556615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4E71A-349F-F4FF-7876-8664B7C016ED}"/>
              </a:ext>
            </a:extLst>
          </p:cNvPr>
          <p:cNvSpPr/>
          <p:nvPr/>
        </p:nvSpPr>
        <p:spPr>
          <a:xfrm>
            <a:off x="11927343" y="355661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C253-F822-AB33-881C-834C8CC62981}"/>
              </a:ext>
            </a:extLst>
          </p:cNvPr>
          <p:cNvSpPr/>
          <p:nvPr/>
        </p:nvSpPr>
        <p:spPr>
          <a:xfrm>
            <a:off x="2095013" y="5832708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5303-9666-5FD7-36CF-AFAB87AB814A}"/>
              </a:ext>
            </a:extLst>
          </p:cNvPr>
          <p:cNvSpPr/>
          <p:nvPr/>
        </p:nvSpPr>
        <p:spPr>
          <a:xfrm>
            <a:off x="8161678" y="5817034"/>
            <a:ext cx="1321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350052906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E854AE-DB3E-6A1C-A61D-262534726F8D}"/>
              </a:ext>
            </a:extLst>
          </p:cNvPr>
          <p:cNvSpPr/>
          <p:nvPr/>
        </p:nvSpPr>
        <p:spPr>
          <a:xfrm>
            <a:off x="-284977" y="355661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A500F2-BEF1-4061-F462-59B196729D42}"/>
              </a:ext>
            </a:extLst>
          </p:cNvPr>
          <p:cNvSpPr/>
          <p:nvPr/>
        </p:nvSpPr>
        <p:spPr>
          <a:xfrm>
            <a:off x="1727765" y="5891615"/>
            <a:ext cx="27240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</p:spTree>
    <p:extLst>
      <p:ext uri="{BB962C8B-B14F-4D97-AF65-F5344CB8AC3E}">
        <p14:creationId xmlns:p14="http://schemas.microsoft.com/office/powerpoint/2010/main" val="350339337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CC97F2-1623-D530-D5F1-67A94BA79920}"/>
              </a:ext>
            </a:extLst>
          </p:cNvPr>
          <p:cNvSpPr/>
          <p:nvPr/>
        </p:nvSpPr>
        <p:spPr>
          <a:xfrm rot="1654596">
            <a:off x="5940872" y="-996177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BD9B5-75CA-97DB-8858-4D7761931F48}"/>
              </a:ext>
            </a:extLst>
          </p:cNvPr>
          <p:cNvSpPr/>
          <p:nvPr/>
        </p:nvSpPr>
        <p:spPr>
          <a:xfrm>
            <a:off x="4365495" y="1295400"/>
            <a:ext cx="3163064" cy="3230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950AA-CF9A-8ECB-EF9E-8350A67E9566}"/>
              </a:ext>
            </a:extLst>
          </p:cNvPr>
          <p:cNvSpPr/>
          <p:nvPr/>
        </p:nvSpPr>
        <p:spPr>
          <a:xfrm>
            <a:off x="4007354" y="929581"/>
            <a:ext cx="3879345" cy="3962518"/>
          </a:xfrm>
          <a:prstGeom prst="ellipse">
            <a:avLst/>
          </a:prstGeom>
          <a:noFill/>
          <a:ln w="4445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4D621-480D-505A-1544-EDCA5F9A489D}"/>
              </a:ext>
            </a:extLst>
          </p:cNvPr>
          <p:cNvSpPr/>
          <p:nvPr/>
        </p:nvSpPr>
        <p:spPr>
          <a:xfrm>
            <a:off x="3672840" y="602820"/>
            <a:ext cx="4495800" cy="4652439"/>
          </a:xfrm>
          <a:prstGeom prst="ellipse">
            <a:avLst/>
          </a:prstGeom>
          <a:noFill/>
          <a:ln w="4445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87EDAE-2D1B-D584-1669-5A80EB76DFA9}"/>
              </a:ext>
            </a:extLst>
          </p:cNvPr>
          <p:cNvSpPr/>
          <p:nvPr/>
        </p:nvSpPr>
        <p:spPr>
          <a:xfrm>
            <a:off x="6994227" y="754206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EAF897-CE8F-C1D2-9AC7-4879C1D86706}"/>
              </a:ext>
            </a:extLst>
          </p:cNvPr>
          <p:cNvSpPr/>
          <p:nvPr/>
        </p:nvSpPr>
        <p:spPr>
          <a:xfrm>
            <a:off x="7827539" y="1747540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8E1D85-3059-EBA4-4D92-D07495555729}"/>
              </a:ext>
            </a:extLst>
          </p:cNvPr>
          <p:cNvSpPr/>
          <p:nvPr/>
        </p:nvSpPr>
        <p:spPr>
          <a:xfrm>
            <a:off x="8007853" y="2988114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07D33C-8555-6B39-1C7D-E9306906C1CA}"/>
              </a:ext>
            </a:extLst>
          </p:cNvPr>
          <p:cNvSpPr/>
          <p:nvPr/>
        </p:nvSpPr>
        <p:spPr>
          <a:xfrm>
            <a:off x="7617456" y="4099560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03697C-326E-EDD5-1F2F-5482F019CF16}"/>
              </a:ext>
            </a:extLst>
          </p:cNvPr>
          <p:cNvSpPr/>
          <p:nvPr/>
        </p:nvSpPr>
        <p:spPr>
          <a:xfrm>
            <a:off x="6784340" y="4828539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771CAF-3A48-BFF6-3052-041E98F37413}"/>
              </a:ext>
            </a:extLst>
          </p:cNvPr>
          <p:cNvSpPr/>
          <p:nvPr/>
        </p:nvSpPr>
        <p:spPr>
          <a:xfrm>
            <a:off x="7619821" y="575638"/>
            <a:ext cx="8194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079758-393E-F003-D343-09D85F656581}"/>
              </a:ext>
            </a:extLst>
          </p:cNvPr>
          <p:cNvSpPr/>
          <p:nvPr/>
        </p:nvSpPr>
        <p:spPr>
          <a:xfrm>
            <a:off x="8267575" y="705956"/>
            <a:ext cx="25424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9192-0B16-AAFC-FB34-D3B9431222B0}"/>
              </a:ext>
            </a:extLst>
          </p:cNvPr>
          <p:cNvSpPr/>
          <p:nvPr/>
        </p:nvSpPr>
        <p:spPr>
          <a:xfrm>
            <a:off x="8458752" y="1605454"/>
            <a:ext cx="8194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33D36-0E77-1D04-6E86-4B0DE400FCB0}"/>
              </a:ext>
            </a:extLst>
          </p:cNvPr>
          <p:cNvSpPr/>
          <p:nvPr/>
        </p:nvSpPr>
        <p:spPr>
          <a:xfrm>
            <a:off x="9147832" y="1757588"/>
            <a:ext cx="1212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5D39E-2977-2FF9-C0F6-B9DDD1AD36E7}"/>
              </a:ext>
            </a:extLst>
          </p:cNvPr>
          <p:cNvSpPr/>
          <p:nvPr/>
        </p:nvSpPr>
        <p:spPr>
          <a:xfrm>
            <a:off x="8579358" y="2874247"/>
            <a:ext cx="819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09FD9-163E-CD37-F987-7DF5505A8C3A}"/>
              </a:ext>
            </a:extLst>
          </p:cNvPr>
          <p:cNvSpPr/>
          <p:nvPr/>
        </p:nvSpPr>
        <p:spPr>
          <a:xfrm>
            <a:off x="9384865" y="2815101"/>
            <a:ext cx="238212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NFORMATION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F457A6-0640-55E4-6FB7-D9B7FB2C776B}"/>
              </a:ext>
            </a:extLst>
          </p:cNvPr>
          <p:cNvSpPr/>
          <p:nvPr/>
        </p:nvSpPr>
        <p:spPr>
          <a:xfrm>
            <a:off x="8434573" y="4087617"/>
            <a:ext cx="819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EDC7D-1F49-55D8-352C-EB6672ED3EB4}"/>
              </a:ext>
            </a:extLst>
          </p:cNvPr>
          <p:cNvSpPr/>
          <p:nvPr/>
        </p:nvSpPr>
        <p:spPr>
          <a:xfrm>
            <a:off x="9147832" y="4260012"/>
            <a:ext cx="28769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STEGANOGRAPHY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F80CE-71E3-391C-617D-5966304512C5}"/>
              </a:ext>
            </a:extLst>
          </p:cNvPr>
          <p:cNvSpPr/>
          <p:nvPr/>
        </p:nvSpPr>
        <p:spPr>
          <a:xfrm>
            <a:off x="7525996" y="4928498"/>
            <a:ext cx="819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387D843-39FE-3CD8-D6D9-FFC2F4C25E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7186450"/>
                  </p:ext>
                </p:extLst>
              </p:nvPr>
            </p:nvGraphicFramePr>
            <p:xfrm>
              <a:off x="7054185" y="813726"/>
              <a:ext cx="283695" cy="256932"/>
            </p:xfrm>
            <a:graphic>
              <a:graphicData uri="http://schemas.microsoft.com/office/powerpoint/2016/sectionzoom">
                <psez:sectionZm>
                  <psez:sectionZmObj sectionId="{A4ABD052-A7B8-49C7-9E1E-BE1ACA734DE9}">
                    <psez:zmPr id="{5D2AAF1A-1AA8-4AA2-BF54-8E98C4664E11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3695" cy="2569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87D843-39FE-3CD8-D6D9-FFC2F4C25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4185" y="813726"/>
                <a:ext cx="283695" cy="256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7" name="Section Zoom 36">
                <a:extLst>
                  <a:ext uri="{FF2B5EF4-FFF2-40B4-BE49-F238E27FC236}">
                    <a16:creationId xmlns:a16="http://schemas.microsoft.com/office/drawing/2014/main" id="{736434E1-49E4-15A5-FBBD-B8355CF519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9987141"/>
                  </p:ext>
                </p:extLst>
              </p:nvPr>
            </p:nvGraphicFramePr>
            <p:xfrm>
              <a:off x="7922139" y="1844131"/>
              <a:ext cx="254546" cy="230532"/>
            </p:xfrm>
            <a:graphic>
              <a:graphicData uri="http://schemas.microsoft.com/office/powerpoint/2016/sectionzoom">
                <psez:sectionZm>
                  <psez:sectionZmObj sectionId="{ACD99493-8DBF-45D5-84EB-38340CEAAE0E}">
                    <psez:zmPr id="{1F198DDE-9D99-4D58-89AE-882DA498DD2C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546" cy="2305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7" name="Section Zoom 3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36434E1-49E4-15A5-FBBD-B8355CF51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2139" y="1844131"/>
                <a:ext cx="254546" cy="230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9" name="Section Zoom 38">
                <a:extLst>
                  <a:ext uri="{FF2B5EF4-FFF2-40B4-BE49-F238E27FC236}">
                    <a16:creationId xmlns:a16="http://schemas.microsoft.com/office/drawing/2014/main" id="{5173600B-9B9B-F6F2-3B16-E37A415793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5174531"/>
                  </p:ext>
                </p:extLst>
              </p:nvPr>
            </p:nvGraphicFramePr>
            <p:xfrm>
              <a:off x="8068955" y="3060338"/>
              <a:ext cx="304516" cy="275788"/>
            </p:xfrm>
            <a:graphic>
              <a:graphicData uri="http://schemas.microsoft.com/office/powerpoint/2016/sectionzoom">
                <psez:sectionZm>
                  <psez:sectionZmObj sectionId="{BD07B69C-AF47-4503-B90F-58B6E5D877C1}">
                    <psez:zmPr id="{35CF1649-52D6-44B6-8098-FA99006DB572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516" cy="27578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9" name="Section Zoom 3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73600B-9B9B-F6F2-3B16-E37A415793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8955" y="3060338"/>
                <a:ext cx="304516" cy="275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Section Zoom 40">
                <a:extLst>
                  <a:ext uri="{FF2B5EF4-FFF2-40B4-BE49-F238E27FC236}">
                    <a16:creationId xmlns:a16="http://schemas.microsoft.com/office/drawing/2014/main" id="{C8CFFBE3-1D6D-6E66-8B92-8366E0414B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4197290"/>
                  </p:ext>
                </p:extLst>
              </p:nvPr>
            </p:nvGraphicFramePr>
            <p:xfrm>
              <a:off x="7701703" y="4212294"/>
              <a:ext cx="273402" cy="247610"/>
            </p:xfrm>
            <a:graphic>
              <a:graphicData uri="http://schemas.microsoft.com/office/powerpoint/2016/sectionzoom">
                <psez:sectionZm>
                  <psez:sectionZmObj sectionId="{76FC056D-FA01-4CB4-A022-795EB3279A0A}">
                    <psez:zmPr id="{DA22B388-BB61-4E0A-9EA3-5D68E8CCE4A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3402" cy="247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Section Zoom 4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8CFFBE3-1D6D-6E66-8B92-8366E0414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1703" y="4212294"/>
                <a:ext cx="273402" cy="247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5E043F-6A26-8A6D-896A-57C405E7F23C}"/>
              </a:ext>
            </a:extLst>
          </p:cNvPr>
          <p:cNvSpPr/>
          <p:nvPr/>
        </p:nvSpPr>
        <p:spPr>
          <a:xfrm>
            <a:off x="8249975" y="5055917"/>
            <a:ext cx="23383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STEGANALYSIS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06594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3681525"/>
            <a:ext cx="3500105" cy="243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9E241-2A9A-763D-2A13-761E7B0E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0" t="5482" b="20148"/>
          <a:stretch/>
        </p:blipFill>
        <p:spPr>
          <a:xfrm>
            <a:off x="5730241" y="1344599"/>
            <a:ext cx="5821684" cy="4253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CDD04-B047-8917-F84B-E2713264B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50" t="5482" b="20148"/>
          <a:stretch/>
        </p:blipFill>
        <p:spPr>
          <a:xfrm>
            <a:off x="5730240" y="1344599"/>
            <a:ext cx="5821686" cy="4253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9D7356-BCA4-79A9-A258-19C81C8A0717}"/>
              </a:ext>
            </a:extLst>
          </p:cNvPr>
          <p:cNvSpPr/>
          <p:nvPr/>
        </p:nvSpPr>
        <p:spPr>
          <a:xfrm>
            <a:off x="3891350" y="315177"/>
            <a:ext cx="487535" cy="4875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317CB-41C0-4741-509E-6E84572DA509}"/>
              </a:ext>
            </a:extLst>
          </p:cNvPr>
          <p:cNvCxnSpPr>
            <a:cxnSpLocks/>
          </p:cNvCxnSpPr>
          <p:nvPr/>
        </p:nvCxnSpPr>
        <p:spPr>
          <a:xfrm>
            <a:off x="4378885" y="690880"/>
            <a:ext cx="1351355" cy="65371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39027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019020" y="6115135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</p:spTree>
    <p:extLst>
      <p:ext uri="{BB962C8B-B14F-4D97-AF65-F5344CB8AC3E}">
        <p14:creationId xmlns:p14="http://schemas.microsoft.com/office/powerpoint/2010/main" val="405125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3681525"/>
            <a:ext cx="3500105" cy="243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9E241-2A9A-763D-2A13-761E7B0E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0" t="5482" b="20148"/>
          <a:stretch/>
        </p:blipFill>
        <p:spPr>
          <a:xfrm>
            <a:off x="5730241" y="1344599"/>
            <a:ext cx="5821684" cy="4253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39027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019020" y="6115135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C642F8-2985-411C-4BC0-B7332B2CE196}"/>
              </a:ext>
            </a:extLst>
          </p:cNvPr>
          <p:cNvSpPr/>
          <p:nvPr/>
        </p:nvSpPr>
        <p:spPr>
          <a:xfrm>
            <a:off x="3871027" y="3429000"/>
            <a:ext cx="487535" cy="4875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1D316-5574-503B-6A4E-16C119F216E2}"/>
              </a:ext>
            </a:extLst>
          </p:cNvPr>
          <p:cNvCxnSpPr>
            <a:cxnSpLocks/>
          </p:cNvCxnSpPr>
          <p:nvPr/>
        </p:nvCxnSpPr>
        <p:spPr>
          <a:xfrm flipV="1">
            <a:off x="4262041" y="1344599"/>
            <a:ext cx="1468198" cy="217117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6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5" y="3681525"/>
            <a:ext cx="3500105" cy="24336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70523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337989" y="6115135"/>
            <a:ext cx="27240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09D1C-C386-13E0-0B6A-DA8A65B2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54" y="3198285"/>
            <a:ext cx="5374646" cy="3352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30328-6E42-14A1-CC68-08F77A579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52" y="99351"/>
            <a:ext cx="5374646" cy="3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6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3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3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3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3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3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92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3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2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3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2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2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010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20" y="39620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23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5C102-D83C-2358-FC90-61252286B016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" y="39620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3031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follows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repeating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high information density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99EDF9-8E98-9209-DE89-8380FBED4576}"/>
              </a:ext>
            </a:extLst>
          </p:cNvPr>
          <p:cNvGrpSpPr/>
          <p:nvPr/>
        </p:nvGrpSpPr>
        <p:grpSpPr>
          <a:xfrm>
            <a:off x="9028542" y="1158290"/>
            <a:ext cx="6068060" cy="3489960"/>
            <a:chOff x="0" y="0"/>
            <a:chExt cx="6068671" cy="34899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8277B31-612A-E039-2502-EB119C3566CB}"/>
                </a:ext>
              </a:extLst>
            </p:cNvPr>
            <p:cNvGrpSpPr/>
            <p:nvPr/>
          </p:nvGrpSpPr>
          <p:grpSpPr>
            <a:xfrm>
              <a:off x="0" y="0"/>
              <a:ext cx="6068671" cy="3166109"/>
              <a:chOff x="0" y="0"/>
              <a:chExt cx="9598658" cy="50088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3F79FD2-9453-E75D-E5B5-B2CD7B644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" y="3"/>
                <a:ext cx="3420533" cy="256539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2736E6C-2C57-B514-E229-81F91D599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2443480"/>
                <a:ext cx="3420532" cy="25653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252C329-2953-69D5-C1CB-E687C48EC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92872" y="2443480"/>
                <a:ext cx="3420533" cy="256539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73BF399-E14B-94BA-493A-051B24462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92873" y="2"/>
                <a:ext cx="3420532" cy="256539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B3A0AE4-DFA2-5689-D655-FE3BF9B31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78126" y="2443480"/>
                <a:ext cx="3420532" cy="25653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4C38955-EE86-B66E-FAA4-440AA7F67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78126" y="0"/>
                <a:ext cx="3420532" cy="2565399"/>
              </a:xfrm>
              <a:prstGeom prst="rect">
                <a:avLst/>
              </a:prstGeom>
            </p:spPr>
          </p:pic>
        </p:grpSp>
        <p:sp>
          <p:nvSpPr>
            <p:cNvPr id="4" name="Text Box 1">
              <a:extLst>
                <a:ext uri="{FF2B5EF4-FFF2-40B4-BE49-F238E27FC236}">
                  <a16:creationId xmlns:a16="http://schemas.microsoft.com/office/drawing/2014/main" id="{74A34B9A-5073-B1FA-1E01-2D5234831939}"/>
                </a:ext>
              </a:extLst>
            </p:cNvPr>
            <p:cNvSpPr txBox="1"/>
            <p:nvPr/>
          </p:nvSpPr>
          <p:spPr>
            <a:xfrm>
              <a:off x="0" y="3223260"/>
              <a:ext cx="6067425" cy="2667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1000"/>
                </a:spcAft>
              </a:pPr>
              <a:r>
                <a:rPr lang="en-US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rtika" panose="02020503030404060203" pitchFamily="18" charset="0"/>
                </a:rPr>
                <a:t>Figure 4: Merged LSB plots of non-steganographic images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CA8B204-FE62-957B-2589-E41B97431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54" y="1572244"/>
            <a:ext cx="3420532" cy="2565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1BD12-1134-3B7E-35E1-7FD7F130B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1" y="3988365"/>
            <a:ext cx="3420532" cy="25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912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5C102-D83C-2358-FC90-61252286B016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3031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follows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repeating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high information density</a:t>
            </a:r>
          </a:p>
        </p:txBody>
      </p:sp>
    </p:spTree>
    <p:extLst>
      <p:ext uri="{BB962C8B-B14F-4D97-AF65-F5344CB8AC3E}">
        <p14:creationId xmlns:p14="http://schemas.microsoft.com/office/powerpoint/2010/main" val="395607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6016E6-2C8A-262F-F272-F4728F19FC16}"/>
              </a:ext>
            </a:extLst>
          </p:cNvPr>
          <p:cNvSpPr/>
          <p:nvPr/>
        </p:nvSpPr>
        <p:spPr>
          <a:xfrm>
            <a:off x="719437" y="897499"/>
            <a:ext cx="5472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44CEB-95A7-29C9-8883-707E0106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864" y="3148344"/>
            <a:ext cx="3338893" cy="2504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DD98A-3E7A-47EE-30A0-557F96D4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8774" r="8417" b="7983"/>
          <a:stretch/>
        </p:blipFill>
        <p:spPr>
          <a:xfrm>
            <a:off x="4016106" y="2476995"/>
            <a:ext cx="7060432" cy="37512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5802-1850-5483-5512-64427C74E2D1}"/>
              </a:ext>
            </a:extLst>
          </p:cNvPr>
          <p:cNvGrpSpPr/>
          <p:nvPr/>
        </p:nvGrpSpPr>
        <p:grpSpPr>
          <a:xfrm rot="20779240">
            <a:off x="2202999" y="2938091"/>
            <a:ext cx="2243127" cy="1378059"/>
            <a:chOff x="1825838" y="3003831"/>
            <a:chExt cx="2695496" cy="15366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0D335C-F92B-C2DC-5591-AACE475281DF}"/>
                </a:ext>
              </a:extLst>
            </p:cNvPr>
            <p:cNvSpPr/>
            <p:nvPr/>
          </p:nvSpPr>
          <p:spPr>
            <a:xfrm rot="18418850">
              <a:off x="1825838" y="4052916"/>
              <a:ext cx="487535" cy="487535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571AB3-5FFE-AD30-C921-5F415B902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638" y="3003831"/>
              <a:ext cx="2199696" cy="1177489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6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312108" y="733597"/>
            <a:ext cx="7650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297303" y="3488438"/>
            <a:ext cx="643973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&lt;find picture of </a:t>
            </a:r>
            <a:r>
              <a:rPr lang="en-IN" sz="2000" dirty="0" err="1"/>
              <a:t>dct</a:t>
            </a:r>
            <a:r>
              <a:rPr lang="en-IN" sz="2000" dirty="0"/>
              <a:t> from internet&gt;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&lt;and equation also&gt;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3A9893-701D-EF6A-70CC-AEF7AD2A2942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C75AD49B-77BA-1B65-A885-E6AF22728A48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5A399B87-CA65-46FB-EE9D-A5068528A153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9BDE7F05-2DF9-682E-FB39-869FA24D6E9B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52D73720-A133-030B-68D8-FD4C4F3C63DA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246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2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2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2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2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2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-1278768" y="397148"/>
            <a:ext cx="11266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483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01FCD0-D770-E99D-C92F-5C7E1AEA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805" r="2804" b="6031"/>
          <a:stretch/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1313733" y="1382375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54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914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2990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has a one very large spike near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two large spikes.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08B7C-2EB0-7ADD-6B3F-A4BE8E6E9327}"/>
              </a:ext>
            </a:extLst>
          </p:cNvPr>
          <p:cNvSpPr/>
          <p:nvPr/>
        </p:nvSpPr>
        <p:spPr>
          <a:xfrm>
            <a:off x="-1278768" y="397148"/>
            <a:ext cx="11266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799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5747E5-9C06-5E4B-3B14-8685F14B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F817F-26F3-E0A7-F791-9905C8F3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517" y="2306465"/>
            <a:ext cx="5117004" cy="3413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F7E9FC-F2EE-BAFF-4300-1871500C085D}"/>
              </a:ext>
            </a:extLst>
          </p:cNvPr>
          <p:cNvSpPr/>
          <p:nvPr/>
        </p:nvSpPr>
        <p:spPr>
          <a:xfrm>
            <a:off x="5709424" y="3556615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C253-F822-AB33-881C-834C8CC62981}"/>
              </a:ext>
            </a:extLst>
          </p:cNvPr>
          <p:cNvSpPr/>
          <p:nvPr/>
        </p:nvSpPr>
        <p:spPr>
          <a:xfrm>
            <a:off x="2095013" y="5832708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5303-9666-5FD7-36CF-AFAB87AB814A}"/>
              </a:ext>
            </a:extLst>
          </p:cNvPr>
          <p:cNvSpPr/>
          <p:nvPr/>
        </p:nvSpPr>
        <p:spPr>
          <a:xfrm>
            <a:off x="8161678" y="5817034"/>
            <a:ext cx="1321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F5A06B-E987-B531-F4C2-CC76EF3A522F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4351612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FBD260-212E-8FFB-E6D5-4A31CC46C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8488"/>
          <a:stretch/>
        </p:blipFill>
        <p:spPr>
          <a:xfrm>
            <a:off x="689340" y="2076134"/>
            <a:ext cx="7316974" cy="40499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EC69E-A972-A5A2-0755-A75EB61E4FAD}"/>
              </a:ext>
            </a:extLst>
          </p:cNvPr>
          <p:cNvSpPr/>
          <p:nvPr/>
        </p:nvSpPr>
        <p:spPr>
          <a:xfrm>
            <a:off x="2799526" y="6218190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</a:p>
        </p:txBody>
      </p:sp>
    </p:spTree>
    <p:extLst>
      <p:ext uri="{BB962C8B-B14F-4D97-AF65-F5344CB8AC3E}">
        <p14:creationId xmlns:p14="http://schemas.microsoft.com/office/powerpoint/2010/main" val="36369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FBD260-212E-8FFB-E6D5-4A31CC46C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b="4956"/>
          <a:stretch/>
        </p:blipFill>
        <p:spPr>
          <a:xfrm>
            <a:off x="483078" y="2238723"/>
            <a:ext cx="7679285" cy="40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3C3C6-58C3-0C53-8F14-27088B784811}"/>
              </a:ext>
            </a:extLst>
          </p:cNvPr>
          <p:cNvGrpSpPr/>
          <p:nvPr/>
        </p:nvGrpSpPr>
        <p:grpSpPr>
          <a:xfrm>
            <a:off x="483078" y="2238723"/>
            <a:ext cx="7679285" cy="4049934"/>
            <a:chOff x="483078" y="2238723"/>
            <a:chExt cx="7679285" cy="4049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BD260-212E-8FFB-E6D5-4A31CC46C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" b="4956"/>
            <a:stretch/>
          </p:blipFill>
          <p:spPr>
            <a:xfrm>
              <a:off x="483078" y="2238723"/>
              <a:ext cx="7679285" cy="404993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973FB69-5F06-B064-1CFA-3CEC41FAE502}"/>
                </a:ext>
              </a:extLst>
            </p:cNvPr>
            <p:cNvCxnSpPr/>
            <p:nvPr/>
          </p:nvCxnSpPr>
          <p:spPr>
            <a:xfrm>
              <a:off x="2294628" y="3830124"/>
              <a:ext cx="13284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D96611-BE56-A5FE-16B8-17BD06C1648F}"/>
                </a:ext>
              </a:extLst>
            </p:cNvPr>
            <p:cNvCxnSpPr/>
            <p:nvPr/>
          </p:nvCxnSpPr>
          <p:spPr>
            <a:xfrm>
              <a:off x="3648974" y="3567019"/>
              <a:ext cx="13284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BF409B-C0B0-AA1D-012C-29151790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53" y="3429000"/>
              <a:ext cx="125083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ED1B41-7124-CC79-624D-3890AE05EC32}"/>
                </a:ext>
              </a:extLst>
            </p:cNvPr>
            <p:cNvSpPr/>
            <p:nvPr/>
          </p:nvSpPr>
          <p:spPr>
            <a:xfrm>
              <a:off x="2729472" y="3572315"/>
              <a:ext cx="45877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749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4C1A3E-F32B-52A7-93B9-7B5A9DDE82B0}"/>
                </a:ext>
              </a:extLst>
            </p:cNvPr>
            <p:cNvSpPr/>
            <p:nvPr/>
          </p:nvSpPr>
          <p:spPr>
            <a:xfrm>
              <a:off x="4092542" y="3275111"/>
              <a:ext cx="4587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3444FF-3350-1963-259B-6AAF5F53E1A9}"/>
                </a:ext>
              </a:extLst>
            </p:cNvPr>
            <p:cNvSpPr/>
            <p:nvPr/>
          </p:nvSpPr>
          <p:spPr>
            <a:xfrm>
              <a:off x="5442478" y="3121222"/>
              <a:ext cx="4587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748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C809A-9932-4001-78D2-7D5F87C7746B}"/>
              </a:ext>
            </a:extLst>
          </p:cNvPr>
          <p:cNvSpPr/>
          <p:nvPr/>
        </p:nvSpPr>
        <p:spPr>
          <a:xfrm>
            <a:off x="2598106" y="2272409"/>
            <a:ext cx="32688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 distance between peaks = 747 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584BD0-04E6-0142-DBD4-AA7886BC5335}"/>
              </a:ext>
            </a:extLst>
          </p:cNvPr>
          <p:cNvSpPr/>
          <p:nvPr/>
        </p:nvSpPr>
        <p:spPr>
          <a:xfrm>
            <a:off x="8280155" y="4263690"/>
            <a:ext cx="27889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dimensions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payload image: 748 x 499 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C91A8-B981-44D0-0D50-29BEA9F5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1" y="1967632"/>
            <a:ext cx="2930347" cy="3917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52D25-FA82-982E-B6CC-8868F0E0B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" y="1967632"/>
            <a:ext cx="2926429" cy="3917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F6B85C-609F-0C81-A05C-BD53901EE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57" y="1967632"/>
            <a:ext cx="2926429" cy="3917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9072910-F652-10A5-727F-1C1A08846307}"/>
              </a:ext>
            </a:extLst>
          </p:cNvPr>
          <p:cNvSpPr/>
          <p:nvPr/>
        </p:nvSpPr>
        <p:spPr>
          <a:xfrm>
            <a:off x="1362595" y="6032011"/>
            <a:ext cx="16177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= mean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2CD1CB-374A-0CB4-28FD-9BA1CF9D56F3}"/>
              </a:ext>
            </a:extLst>
          </p:cNvPr>
          <p:cNvSpPr/>
          <p:nvPr/>
        </p:nvSpPr>
        <p:spPr>
          <a:xfrm>
            <a:off x="4077311" y="6021876"/>
            <a:ext cx="241963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= mean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61E559-4F02-1B85-4D27-EB2C316AF2D9}"/>
              </a:ext>
            </a:extLst>
          </p:cNvPr>
          <p:cNvSpPr/>
          <p:nvPr/>
        </p:nvSpPr>
        <p:spPr>
          <a:xfrm>
            <a:off x="7246724" y="5998668"/>
            <a:ext cx="241963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corrected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6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723883" y="897499"/>
            <a:ext cx="3463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297303" y="3488438"/>
            <a:ext cx="643973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Applications of steganalysis</a:t>
            </a:r>
          </a:p>
        </p:txBody>
      </p:sp>
      <p:sp>
        <p:nvSpPr>
          <p:cNvPr id="14" name="Rectangle: Beveled 13">
            <a:extLst>
              <a:ext uri="{FF2B5EF4-FFF2-40B4-BE49-F238E27FC236}">
                <a16:creationId xmlns:a16="http://schemas.microsoft.com/office/drawing/2014/main" id="{DF93D81D-79CA-F589-9B62-B113E4C7E324}"/>
              </a:ext>
            </a:extLst>
          </p:cNvPr>
          <p:cNvSpPr/>
          <p:nvPr/>
        </p:nvSpPr>
        <p:spPr>
          <a:xfrm rot="19433634">
            <a:off x="7309570" y="-560576"/>
            <a:ext cx="6027659" cy="5263915"/>
          </a:xfrm>
          <a:prstGeom prst="bevel">
            <a:avLst>
              <a:gd name="adj" fmla="val 2232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9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487796" y="897499"/>
            <a:ext cx="3935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297303" y="3488438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Machine learning to detect patterns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Decoding</a:t>
            </a:r>
          </a:p>
        </p:txBody>
      </p:sp>
      <p:sp>
        <p:nvSpPr>
          <p:cNvPr id="3" name="Rectangle: Beveled 2">
            <a:extLst>
              <a:ext uri="{FF2B5EF4-FFF2-40B4-BE49-F238E27FC236}">
                <a16:creationId xmlns:a16="http://schemas.microsoft.com/office/drawing/2014/main" id="{7A2B9B94-B52F-3E98-46E0-2A2CDF6BEC97}"/>
              </a:ext>
            </a:extLst>
          </p:cNvPr>
          <p:cNvSpPr/>
          <p:nvPr/>
        </p:nvSpPr>
        <p:spPr>
          <a:xfrm rot="19433634">
            <a:off x="7309570" y="-560576"/>
            <a:ext cx="6027659" cy="5263915"/>
          </a:xfrm>
          <a:prstGeom prst="bevel">
            <a:avLst>
              <a:gd name="adj" fmla="val 2232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9BD55E-BBFB-AD3A-F226-D6A3C833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156559" y="1382375"/>
            <a:ext cx="6087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Multimedia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08CC7-85C6-48D6-B0E2-E7F36C4D9F72}"/>
              </a:ext>
            </a:extLst>
          </p:cNvPr>
          <p:cNvSpPr txBox="1"/>
          <p:nvPr/>
        </p:nvSpPr>
        <p:spPr>
          <a:xfrm>
            <a:off x="906355" y="2672479"/>
            <a:ext cx="3742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040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01FCD0-D770-E99D-C92F-5C7E1AEA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805" r="2804" b="6031"/>
          <a:stretch/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1313733" y="1382375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4914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C9DFC64-8F9F-5A5D-7FEA-48DF28DD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2"/>
            <a:ext cx="12192000" cy="68402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A55BAA-5EDE-5242-F498-8293E60C11BC}"/>
              </a:ext>
            </a:extLst>
          </p:cNvPr>
          <p:cNvGrpSpPr/>
          <p:nvPr/>
        </p:nvGrpSpPr>
        <p:grpSpPr>
          <a:xfrm>
            <a:off x="5232269" y="0"/>
            <a:ext cx="6157220" cy="6858000"/>
            <a:chOff x="4450885" y="-9831"/>
            <a:chExt cx="7739432" cy="6877662"/>
          </a:xfrm>
          <a:blipFill>
            <a:blip r:embed="rId3"/>
            <a:stretch>
              <a:fillRect/>
            </a:stretch>
          </a:blip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E398D13-6D01-FFCD-47D8-C7403283D2A1}"/>
                </a:ext>
              </a:extLst>
            </p:cNvPr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E0F9C7D-C170-B8D5-8A5B-059C0319ADC9}"/>
                </a:ext>
              </a:extLst>
            </p:cNvPr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316DDE6-122F-6A9F-38C2-8DC8EC5E7D5B}"/>
                </a:ext>
              </a:extLst>
            </p:cNvPr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082437F-2CFC-14EC-4C75-5254E813DE45}"/>
              </a:ext>
            </a:extLst>
          </p:cNvPr>
          <p:cNvSpPr/>
          <p:nvPr/>
        </p:nvSpPr>
        <p:spPr>
          <a:xfrm rot="11874490">
            <a:off x="6042929" y="-700668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962B945-4724-C4D0-619B-71680F817413}"/>
              </a:ext>
            </a:extLst>
          </p:cNvPr>
          <p:cNvSpPr/>
          <p:nvPr/>
        </p:nvSpPr>
        <p:spPr>
          <a:xfrm rot="11587636">
            <a:off x="5723750" y="-761837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9398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708857" y="2894437"/>
            <a:ext cx="45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is image?.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1EDE9-E1CB-370F-595E-6CA46BCA5F6F}"/>
              </a:ext>
            </a:extLst>
          </p:cNvPr>
          <p:cNvSpPr/>
          <p:nvPr/>
        </p:nvSpPr>
        <p:spPr>
          <a:xfrm>
            <a:off x="910433" y="1291036"/>
            <a:ext cx="19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89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EFE1A5-CA96-E548-773A-111FB2B1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2"/>
            <a:ext cx="12191999" cy="6858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547356" y="2986526"/>
            <a:ext cx="4521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RGB uses combination of red, green,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blue channels to create various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Each value in the Image Matrix corresponds to a color or Intensity at a specific location.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B104-B096-6304-EBEF-8D67F06ADA65}"/>
              </a:ext>
            </a:extLst>
          </p:cNvPr>
          <p:cNvSpPr/>
          <p:nvPr/>
        </p:nvSpPr>
        <p:spPr>
          <a:xfrm>
            <a:off x="-302275" y="1523807"/>
            <a:ext cx="658115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RGB COLOR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8B0ACE-9F07-868B-C684-9BFF6519ABF9}"/>
              </a:ext>
            </a:extLst>
          </p:cNvPr>
          <p:cNvSpPr/>
          <p:nvPr/>
        </p:nvSpPr>
        <p:spPr>
          <a:xfrm>
            <a:off x="6708166" y="1508115"/>
            <a:ext cx="4009991" cy="39899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C9DFC64-8F9F-5A5D-7FEA-48DF28DD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2"/>
            <a:ext cx="12192000" cy="68402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A55BAA-5EDE-5242-F498-8293E60C11BC}"/>
              </a:ext>
            </a:extLst>
          </p:cNvPr>
          <p:cNvGrpSpPr/>
          <p:nvPr/>
        </p:nvGrpSpPr>
        <p:grpSpPr>
          <a:xfrm>
            <a:off x="5232269" y="0"/>
            <a:ext cx="6157220" cy="6858000"/>
            <a:chOff x="4450885" y="-9831"/>
            <a:chExt cx="7739432" cy="6877662"/>
          </a:xfrm>
          <a:blipFill>
            <a:blip r:embed="rId3"/>
            <a:stretch>
              <a:fillRect/>
            </a:stretch>
          </a:blip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E398D13-6D01-FFCD-47D8-C7403283D2A1}"/>
                </a:ext>
              </a:extLst>
            </p:cNvPr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E0F9C7D-C170-B8D5-8A5B-059C0319ADC9}"/>
                </a:ext>
              </a:extLst>
            </p:cNvPr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316DDE6-122F-6A9F-38C2-8DC8EC5E7D5B}"/>
                </a:ext>
              </a:extLst>
            </p:cNvPr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082437F-2CFC-14EC-4C75-5254E813DE45}"/>
              </a:ext>
            </a:extLst>
          </p:cNvPr>
          <p:cNvSpPr/>
          <p:nvPr/>
        </p:nvSpPr>
        <p:spPr>
          <a:xfrm rot="11874490">
            <a:off x="6042929" y="-700668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962B945-4724-C4D0-619B-71680F817413}"/>
              </a:ext>
            </a:extLst>
          </p:cNvPr>
          <p:cNvSpPr/>
          <p:nvPr/>
        </p:nvSpPr>
        <p:spPr>
          <a:xfrm rot="11587636">
            <a:off x="5723750" y="-761837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9398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708857" y="2894437"/>
            <a:ext cx="45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What is image?.</a:t>
            </a:r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1EDE9-E1CB-370F-595E-6CA46BCA5F6F}"/>
              </a:ext>
            </a:extLst>
          </p:cNvPr>
          <p:cNvSpPr/>
          <p:nvPr/>
        </p:nvSpPr>
        <p:spPr>
          <a:xfrm>
            <a:off x="910433" y="1291036"/>
            <a:ext cx="19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894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D67701-C965-CC9E-2522-B95E76DB4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5623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1361573" y="2061966"/>
            <a:ext cx="7071489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Raster and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Vectors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Pixel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C1880-88A0-A9D0-013A-C31B0496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15" y="3789202"/>
            <a:ext cx="6913151" cy="25074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6DA12C-EC8D-375A-F65B-202FC7257C03}"/>
              </a:ext>
            </a:extLst>
          </p:cNvPr>
          <p:cNvSpPr/>
          <p:nvPr/>
        </p:nvSpPr>
        <p:spPr>
          <a:xfrm>
            <a:off x="326652" y="993900"/>
            <a:ext cx="68099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Representation</a:t>
            </a:r>
            <a:endParaRPr 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71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B2170-76D6-B9EF-8C21-F25E2D41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8"/>
            <a:ext cx="12192000" cy="68298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6DA12C-EC8D-375A-F65B-202FC7257C03}"/>
              </a:ext>
            </a:extLst>
          </p:cNvPr>
          <p:cNvSpPr/>
          <p:nvPr/>
        </p:nvSpPr>
        <p:spPr>
          <a:xfrm>
            <a:off x="712985" y="684703"/>
            <a:ext cx="255642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</a:p>
          <a:p>
            <a:pPr algn="ctr"/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endParaRPr lang="en-US" sz="28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7DF0AA-C3EB-7C97-4A5F-6161BBBCF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67" r="23250" b="2815"/>
          <a:stretch/>
        </p:blipFill>
        <p:spPr>
          <a:xfrm>
            <a:off x="610861" y="2153715"/>
            <a:ext cx="2763520" cy="2759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7FB9-A464-4D7E-3CEA-3967618D0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2667" r="23250" b="2815"/>
          <a:stretch/>
        </p:blipFill>
        <p:spPr>
          <a:xfrm>
            <a:off x="4297678" y="1230756"/>
            <a:ext cx="2113282" cy="21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B64AC-F4B1-102B-5874-457B74E79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0" t="2667" r="23250" b="2667"/>
          <a:stretch/>
        </p:blipFill>
        <p:spPr>
          <a:xfrm>
            <a:off x="6950303" y="1227450"/>
            <a:ext cx="2113281" cy="21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04DE26-1C1F-E25D-C0B0-480561A53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00" t="2667" r="23250" b="2667"/>
          <a:stretch/>
        </p:blipFill>
        <p:spPr>
          <a:xfrm>
            <a:off x="9602927" y="1227451"/>
            <a:ext cx="2113280" cy="2113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260D72-CDE5-FF65-8F0F-CE7825C5B4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25387" t="22616" r="37269" b="4698"/>
          <a:stretch/>
        </p:blipFill>
        <p:spPr>
          <a:xfrm>
            <a:off x="9602927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DFC75A-97B0-33DD-A8E2-C21922547E4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25531" t="22422" r="37282" b="4810"/>
          <a:stretch/>
        </p:blipFill>
        <p:spPr>
          <a:xfrm>
            <a:off x="6951320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DD1A57-97D0-9119-5D36-7451E2DB550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25544" t="22601" r="37239" b="4963"/>
          <a:stretch/>
        </p:blipFill>
        <p:spPr>
          <a:xfrm>
            <a:off x="4298696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ECED7C7-31F7-5BBF-F2E2-52AE719689C0}"/>
              </a:ext>
            </a:extLst>
          </p:cNvPr>
          <p:cNvSpPr/>
          <p:nvPr/>
        </p:nvSpPr>
        <p:spPr>
          <a:xfrm>
            <a:off x="5023426" y="3411747"/>
            <a:ext cx="661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83B09B-2081-7F10-4A37-354C360D6439}"/>
              </a:ext>
            </a:extLst>
          </p:cNvPr>
          <p:cNvSpPr/>
          <p:nvPr/>
        </p:nvSpPr>
        <p:spPr>
          <a:xfrm>
            <a:off x="7538483" y="3403786"/>
            <a:ext cx="95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DDB7FC-971E-4836-6F9C-B9187364E1C1}"/>
              </a:ext>
            </a:extLst>
          </p:cNvPr>
          <p:cNvSpPr/>
          <p:nvPr/>
        </p:nvSpPr>
        <p:spPr>
          <a:xfrm>
            <a:off x="10347356" y="3401205"/>
            <a:ext cx="737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1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B2170-76D6-B9EF-8C21-F25E2D41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32"/>
            <a:ext cx="12192000" cy="6829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7FB9-A464-4D7E-3CEA-3967618D0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67" r="23250" b="2815"/>
          <a:stretch/>
        </p:blipFill>
        <p:spPr>
          <a:xfrm>
            <a:off x="1056639" y="1762150"/>
            <a:ext cx="2113282" cy="21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B64AC-F4B1-102B-5874-457B74E79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2667" r="23250" b="2667"/>
          <a:stretch/>
        </p:blipFill>
        <p:spPr>
          <a:xfrm>
            <a:off x="4769927" y="1758844"/>
            <a:ext cx="2113281" cy="21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04DE26-1C1F-E25D-C0B0-480561A53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0" t="2667" r="23250" b="2667"/>
          <a:stretch/>
        </p:blipFill>
        <p:spPr>
          <a:xfrm>
            <a:off x="8483214" y="1758845"/>
            <a:ext cx="2113280" cy="2113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46814-DE1E-EBBD-5018-93CBAE58E54D}"/>
              </a:ext>
            </a:extLst>
          </p:cNvPr>
          <p:cNvSpPr/>
          <p:nvPr/>
        </p:nvSpPr>
        <p:spPr>
          <a:xfrm>
            <a:off x="712984" y="684703"/>
            <a:ext cx="538301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</a:t>
            </a:r>
            <a:r>
              <a:rPr lang="en-US" sz="4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Representation</a:t>
            </a:r>
            <a:endParaRPr lang="en-US" sz="40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C0A2-DE43-70B0-B497-987AF6473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8721" r="8373" b="6491"/>
          <a:stretch/>
        </p:blipFill>
        <p:spPr>
          <a:xfrm>
            <a:off x="420005" y="4549285"/>
            <a:ext cx="3470577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17093-149C-9EB0-D25A-A74647A5E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8547" r="8372" b="6665"/>
          <a:stretch/>
        </p:blipFill>
        <p:spPr>
          <a:xfrm>
            <a:off x="4078715" y="4549285"/>
            <a:ext cx="3470576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FDE081-A6A1-3199-FD72-19016AA0FA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8814" r="8302" b="6398"/>
          <a:stretch/>
        </p:blipFill>
        <p:spPr>
          <a:xfrm>
            <a:off x="7848816" y="4549285"/>
            <a:ext cx="3470577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1C821FD-EC62-1AC4-E92B-92025EE0986E}"/>
              </a:ext>
            </a:extLst>
          </p:cNvPr>
          <p:cNvSpPr/>
          <p:nvPr/>
        </p:nvSpPr>
        <p:spPr>
          <a:xfrm>
            <a:off x="1781503" y="3965772"/>
            <a:ext cx="661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E99143-0A56-D881-E2F3-CB782E4CE8E2}"/>
              </a:ext>
            </a:extLst>
          </p:cNvPr>
          <p:cNvSpPr/>
          <p:nvPr/>
        </p:nvSpPr>
        <p:spPr>
          <a:xfrm>
            <a:off x="5373693" y="3957811"/>
            <a:ext cx="95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4A7A79-2151-E2F4-A331-F6F4C9F304DB}"/>
              </a:ext>
            </a:extLst>
          </p:cNvPr>
          <p:cNvSpPr/>
          <p:nvPr/>
        </p:nvSpPr>
        <p:spPr>
          <a:xfrm>
            <a:off x="9182203" y="3955230"/>
            <a:ext cx="737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8520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414</Words>
  <Application>Microsoft Office PowerPoint</Application>
  <PresentationFormat>Widescreen</PresentationFormat>
  <Paragraphs>141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Mislah</cp:lastModifiedBy>
  <cp:revision>22</cp:revision>
  <dcterms:created xsi:type="dcterms:W3CDTF">2023-05-07T04:24:25Z</dcterms:created>
  <dcterms:modified xsi:type="dcterms:W3CDTF">2023-05-12T05:34:34Z</dcterms:modified>
</cp:coreProperties>
</file>